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918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CDDF-E1BD-4EAF-80F2-1D0BA08FD663}" type="datetimeFigureOut">
              <a:rPr lang="it-IT" smtClean="0"/>
              <a:pPr/>
              <a:t>08/02/2019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7B1F-E796-47B9-A771-A172DAED262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CDDF-E1BD-4EAF-80F2-1D0BA08FD663}" type="datetimeFigureOut">
              <a:rPr lang="it-IT" smtClean="0"/>
              <a:pPr/>
              <a:t>08/02/2019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7B1F-E796-47B9-A771-A172DAED262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CDDF-E1BD-4EAF-80F2-1D0BA08FD663}" type="datetimeFigureOut">
              <a:rPr lang="it-IT" smtClean="0"/>
              <a:pPr/>
              <a:t>08/02/2019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7B1F-E796-47B9-A771-A172DAED262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CDDF-E1BD-4EAF-80F2-1D0BA08FD663}" type="datetimeFigureOut">
              <a:rPr lang="it-IT" smtClean="0"/>
              <a:pPr/>
              <a:t>08/02/2019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7B1F-E796-47B9-A771-A172DAED262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CDDF-E1BD-4EAF-80F2-1D0BA08FD663}" type="datetimeFigureOut">
              <a:rPr lang="it-IT" smtClean="0"/>
              <a:pPr/>
              <a:t>08/02/2019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7B1F-E796-47B9-A771-A172DAED262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CDDF-E1BD-4EAF-80F2-1D0BA08FD663}" type="datetimeFigureOut">
              <a:rPr lang="it-IT" smtClean="0"/>
              <a:pPr/>
              <a:t>08/02/2019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7B1F-E796-47B9-A771-A172DAED262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CDDF-E1BD-4EAF-80F2-1D0BA08FD663}" type="datetimeFigureOut">
              <a:rPr lang="it-IT" smtClean="0"/>
              <a:pPr/>
              <a:t>08/02/2019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7B1F-E796-47B9-A771-A172DAED262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CDDF-E1BD-4EAF-80F2-1D0BA08FD663}" type="datetimeFigureOut">
              <a:rPr lang="it-IT" smtClean="0"/>
              <a:pPr/>
              <a:t>08/02/2019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7B1F-E796-47B9-A771-A172DAED262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CDDF-E1BD-4EAF-80F2-1D0BA08FD663}" type="datetimeFigureOut">
              <a:rPr lang="it-IT" smtClean="0"/>
              <a:pPr/>
              <a:t>08/02/2019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C887B1F-E796-47B9-A771-A172DAED262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CDDF-E1BD-4EAF-80F2-1D0BA08FD663}" type="datetimeFigureOut">
              <a:rPr lang="it-IT" smtClean="0"/>
              <a:pPr/>
              <a:t>08/02/2019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7B1F-E796-47B9-A771-A172DAED262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CDDF-E1BD-4EAF-80F2-1D0BA08FD663}" type="datetimeFigureOut">
              <a:rPr lang="it-IT" smtClean="0"/>
              <a:pPr/>
              <a:t>08/02/2019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7B1F-E796-47B9-A771-A172DAED262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75ECDDF-E1BD-4EAF-80F2-1D0BA08FD663}" type="datetimeFigureOut">
              <a:rPr lang="it-IT" smtClean="0"/>
              <a:pPr/>
              <a:t>08/02/2019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C887B1F-E796-47B9-A771-A172DAED262C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Progetto: Giovani protagonisti nelle istituzioni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endParaRPr lang="it-IT" dirty="0" smtClean="0"/>
          </a:p>
          <a:p>
            <a:r>
              <a:rPr lang="it-IT" dirty="0" smtClean="0"/>
              <a:t>CONSIGLIO COMUNALE DEI RAGAZZI E DELLE RAGAZZE</a:t>
            </a:r>
          </a:p>
          <a:p>
            <a:r>
              <a:rPr lang="it-IT" dirty="0" smtClean="0"/>
              <a:t>Fasano, 2019/2021</a:t>
            </a:r>
          </a:p>
          <a:p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A cura di Cinzia </a:t>
            </a:r>
            <a:r>
              <a:rPr lang="it-IT" dirty="0" err="1" smtClean="0"/>
              <a:t>Caroli</a:t>
            </a:r>
            <a:r>
              <a:rPr lang="it-IT" dirty="0" smtClean="0"/>
              <a:t>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QUAL E’ IL COMPITO DEI RAGAZZI CHE VENGONO ELETTI NEL CCRR?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ESSI RAPPRESENTANO TUTTI I LORO COMPAGNI </a:t>
            </a:r>
          </a:p>
          <a:p>
            <a:r>
              <a:rPr lang="it-IT" dirty="0" smtClean="0"/>
              <a:t>SI FANNO POTAVOCE </a:t>
            </a:r>
            <a:r>
              <a:rPr lang="it-IT" dirty="0" err="1" smtClean="0"/>
              <a:t>DI</a:t>
            </a:r>
            <a:r>
              <a:rPr lang="it-IT" dirty="0" smtClean="0"/>
              <a:t> RICHIESTE, ISTANZE, PROPOSTE CHE POSSONO PERVENIRE DAL GRUPPO DEI COMPAGNI.</a:t>
            </a:r>
          </a:p>
          <a:p>
            <a:r>
              <a:rPr lang="it-IT" dirty="0" smtClean="0"/>
              <a:t>PARTECIPANO ATTIVAMENTE (PREPARANDOSI CON ATTENZIONE, CURA E STUDIO) ALLE VARIE SEDUTE CONSILIARI, AGLI INCONTRI POMERIDIANI </a:t>
            </a:r>
            <a:r>
              <a:rPr lang="it-IT" dirty="0" err="1" smtClean="0"/>
              <a:t>DI</a:t>
            </a:r>
            <a:r>
              <a:rPr lang="it-IT" dirty="0" smtClean="0"/>
              <a:t> APPROFONDIMENTO, ALLE CERIMONIE UFFICIALI CIVILI E RELIGIOSE. 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IMPAREREMO A : 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it-IT" sz="1800" dirty="0" smtClean="0"/>
              <a:t>DISCUTERE DELLE VARIE QUESTIONI ALL’ORDINE DEL GIORNO, CON RISPETTO RECIPROCO E  PONENDO AL CENTRO LE  PRINCIPALI REGOLE DELLE </a:t>
            </a:r>
            <a:r>
              <a:rPr lang="it-IT" sz="1800" dirty="0" smtClean="0">
                <a:solidFill>
                  <a:srgbClr val="FF0000"/>
                </a:solidFill>
              </a:rPr>
              <a:t>DEMOCRAZIA </a:t>
            </a:r>
            <a:endParaRPr lang="it-IT" sz="1800" dirty="0">
              <a:solidFill>
                <a:srgbClr val="FF0000"/>
              </a:solidFill>
            </a:endParaRPr>
          </a:p>
        </p:txBody>
      </p:sp>
      <p:sp>
        <p:nvSpPr>
          <p:cNvPr id="4" name="Segnaposto immagine 3"/>
          <p:cNvSpPr>
            <a:spLocks noGrp="1"/>
          </p:cNvSpPr>
          <p:nvPr>
            <p:ph type="pic" idx="1"/>
          </p:nvPr>
        </p:nvSpPr>
        <p:spPr/>
      </p:sp>
      <p:pic>
        <p:nvPicPr>
          <p:cNvPr id="3075" name="Picture 3" descr="C:\Users\cupsi\AppData\Local\Microsoft\Windows\INetCache\IE\GDFSJ688\democrazia[2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82818" y="928670"/>
            <a:ext cx="6261182" cy="4000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IMPAREREMO A: 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it-IT" sz="1800" dirty="0" smtClean="0"/>
              <a:t>PARLARE IN PUBBLICO E AD INTERVENIRE NELLE DISCUSSIONI IN MANIERA CHIARA E SEMPRE RISPETTOSA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4" name="Segnaposto immagine 3"/>
          <p:cNvSpPr>
            <a:spLocks noGrp="1"/>
          </p:cNvSpPr>
          <p:nvPr>
            <p:ph type="pic" idx="1"/>
          </p:nvPr>
        </p:nvSpPr>
        <p:spPr>
          <a:xfrm rot="420000">
            <a:off x="4161055" y="1199517"/>
            <a:ext cx="4617720" cy="3931920"/>
          </a:xfrm>
        </p:spPr>
      </p:sp>
      <p:pic>
        <p:nvPicPr>
          <p:cNvPr id="1027" name="Picture 3" descr="C:\Users\cupsi\AppData\Local\Microsoft\Windows\INetCache\IE\F1O3PLXZ\disegno-di-diritti-bambini-colorato-300x30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857232"/>
            <a:ext cx="4714888" cy="4714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candidatura:		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Per ciascuna scuola possono candidarsi almeno 1 candidato per la carica di sindaco e una lista di candidati alla carica di consigliere (minimo 6 , massimo 12).</a:t>
            </a:r>
          </a:p>
          <a:p>
            <a:r>
              <a:rPr lang="it-IT" dirty="0" smtClean="0"/>
              <a:t>Le candidature a sindaco devono essere accompagnate da LINEE PROGRAMMATICHE del candidato sindaco  e della sua lista</a:t>
            </a:r>
          </a:p>
          <a:p>
            <a:r>
              <a:rPr lang="it-IT" dirty="0" smtClean="0"/>
              <a:t>Le elezioni avranno luogo il 15° giorno successivo alla ufficializzazione delle liste previsto per la metà di febbraio p.v.(dunque elezioni previste per i primi giorno di marzo)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Commissione elettorale: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Per ciascuna scuola sarà costituita una commissione elettorale di vigilanza, composta da: </a:t>
            </a:r>
          </a:p>
          <a:p>
            <a:pPr>
              <a:buFontTx/>
              <a:buChar char="-"/>
            </a:pPr>
            <a:r>
              <a:rPr lang="it-IT" dirty="0" smtClean="0"/>
              <a:t>2 alunni non candidati</a:t>
            </a:r>
          </a:p>
          <a:p>
            <a:pPr>
              <a:buFontTx/>
              <a:buChar char="-"/>
            </a:pPr>
            <a:r>
              <a:rPr lang="it-IT" dirty="0" smtClean="0"/>
              <a:t>1 insegnante</a:t>
            </a:r>
          </a:p>
          <a:p>
            <a:pPr>
              <a:buFontTx/>
              <a:buChar char="-"/>
            </a:pPr>
            <a:r>
              <a:rPr lang="it-IT" dirty="0" smtClean="0"/>
              <a:t>1 genitore eletto nella scuola (che non abbia figli candidati)</a:t>
            </a:r>
          </a:p>
          <a:p>
            <a:pPr>
              <a:buFontTx/>
              <a:buChar char="-"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Come si vota?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Gli elettori riceveranno una scheda in cui saranno indicati: </a:t>
            </a:r>
          </a:p>
          <a:p>
            <a:r>
              <a:rPr lang="it-IT" dirty="0" smtClean="0"/>
              <a:t>-i nomi dei candidati sindaco</a:t>
            </a:r>
          </a:p>
          <a:p>
            <a:r>
              <a:rPr lang="it-IT" dirty="0" smtClean="0"/>
              <a:t>- la scuola di appartenenza</a:t>
            </a:r>
          </a:p>
          <a:p>
            <a:r>
              <a:rPr lang="it-IT" dirty="0" smtClean="0"/>
              <a:t>-la lista di riferimento</a:t>
            </a:r>
          </a:p>
          <a:p>
            <a:r>
              <a:rPr lang="it-IT" dirty="0" smtClean="0"/>
              <a:t>-uno spazio per scrivere nomi e cognomi dei consiglieri scelti. </a:t>
            </a:r>
          </a:p>
          <a:p>
            <a:r>
              <a:rPr lang="it-IT" dirty="0" smtClean="0"/>
              <a:t>Si può esprimere UNA preferenza per il candidato sindaco (anche appartenente ad un’altra scuola)</a:t>
            </a:r>
          </a:p>
          <a:p>
            <a:r>
              <a:rPr lang="it-IT" dirty="0" smtClean="0"/>
              <a:t>Si può esprimere la preferenza per uno o  due consiglieri necessariamente della propria scuola di appartenenza . Se si esprimono due preferenze, si dovrà esprimere il nome di un candidato di sesso maschile e un nome di un candidato di sesso femminile. </a:t>
            </a:r>
            <a:endParaRPr lang="it-IT" dirty="0"/>
          </a:p>
        </p:txBody>
      </p:sp>
      <p:pic>
        <p:nvPicPr>
          <p:cNvPr id="3076" name="Picture 4" descr="C:\Users\cupsi\AppData\Local\Microsoft\Windows\INetCache\IE\D8DYE2SE\elezioni-2018-1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105123"/>
            <a:ext cx="2786082" cy="18022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000" dirty="0" smtClean="0"/>
              <a:t>Proclamazione del sindaco </a:t>
            </a:r>
            <a:br>
              <a:rPr lang="it-IT" sz="4000" dirty="0" smtClean="0"/>
            </a:br>
            <a:r>
              <a:rPr lang="it-IT" sz="4000" dirty="0" smtClean="0"/>
              <a:t> e dei consiglieri: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Sarà eletto sindaco il candidato che avrà ottenuto il maggior numero di voti, in caso di parità sarà eletto il più anziano dei candidati</a:t>
            </a:r>
          </a:p>
          <a:p>
            <a:r>
              <a:rPr lang="it-IT" dirty="0" smtClean="0"/>
              <a:t>Saranno eletti consiglieri coloro che avranno conseguito il più alto numero di voti nell’ambito della propria scuola </a:t>
            </a:r>
          </a:p>
          <a:p>
            <a:r>
              <a:rPr lang="it-IT" dirty="0" smtClean="0"/>
              <a:t>Il sindaco del comune di Fasano dott. Francesco Zaccaria, ottenuti i risultati delle elezioni, comunica a mezzo stampa l’esito delle elezioni del consiglio comunale dei ragazzi e convoca entro 5 giorni il primo consiglio comunale dei ragazzi e delle ragazze.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000" dirty="0" smtClean="0"/>
              <a:t>Il consiglio comunale dei ragazzi</a:t>
            </a:r>
            <a:br>
              <a:rPr lang="it-IT" sz="4000" dirty="0" smtClean="0"/>
            </a:br>
            <a:r>
              <a:rPr lang="it-IT" sz="4000" dirty="0" smtClean="0"/>
              <a:t> si impegna a: 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Garantire la propria presenza ai consigli comunali convocati circa una volta al mese in orario scolastico</a:t>
            </a:r>
          </a:p>
          <a:p>
            <a:r>
              <a:rPr lang="it-IT" dirty="0" smtClean="0"/>
              <a:t>Partecipare agli incontri di approfondimento che si terranno il pomeriggio presso Palazzo città con cadenza bisettimanale </a:t>
            </a:r>
          </a:p>
          <a:p>
            <a:r>
              <a:rPr lang="it-IT" dirty="0" smtClean="0"/>
              <a:t>Leggere, studiare e approfondire gli argomenti che di volta in volta dovranno essere discussi in sede di consiglio. </a:t>
            </a:r>
          </a:p>
          <a:p>
            <a:r>
              <a:rPr lang="it-IT" dirty="0" smtClean="0"/>
              <a:t>Partecipare a momenti ufficiali e cerimonie organizzate in città. </a:t>
            </a:r>
          </a:p>
          <a:p>
            <a:r>
              <a:rPr lang="it-IT" dirty="0" smtClean="0"/>
              <a:t>Farsi promotori di eventi, progetti, proposte che possano essere discussi con il massimo spirito democratico. </a:t>
            </a:r>
          </a:p>
          <a:p>
            <a:endParaRPr lang="it-IT" dirty="0" smtClean="0"/>
          </a:p>
        </p:txBody>
      </p:sp>
      <p:pic>
        <p:nvPicPr>
          <p:cNvPr id="5123" name="Picture 3" descr="C:\Users\cupsi\AppData\Local\Microsoft\Windows\INetCache\IE\GDFSJ688\Consiglio-Comunale-Ragazzi-Ceglie-2014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20" y="95524"/>
            <a:ext cx="1428760" cy="19020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In democrazia è richiesta la collaborazione di tutti per il bene della società!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Una persona per partecipare alla democrazia deve avere 4 elementi: </a:t>
            </a:r>
          </a:p>
          <a:p>
            <a:pPr marL="342900" indent="-342900">
              <a:buAutoNum type="arabicPeriod"/>
            </a:pPr>
            <a:r>
              <a:rPr lang="it-IT" dirty="0" smtClean="0"/>
              <a:t>Alfabetizzazione</a:t>
            </a:r>
          </a:p>
          <a:p>
            <a:pPr marL="342900" indent="-342900">
              <a:buAutoNum type="arabicPeriod"/>
            </a:pPr>
            <a:r>
              <a:rPr lang="it-IT" dirty="0" smtClean="0"/>
              <a:t>Competenze culturali e sociali</a:t>
            </a:r>
          </a:p>
          <a:p>
            <a:pPr marL="342900" indent="-342900">
              <a:buAutoNum type="arabicPeriod"/>
            </a:pPr>
            <a:r>
              <a:rPr lang="it-IT" dirty="0" smtClean="0"/>
              <a:t>Pensiero indipendente</a:t>
            </a:r>
          </a:p>
          <a:p>
            <a:pPr marL="342900" indent="-342900">
              <a:buAutoNum type="arabicPeriod"/>
            </a:pPr>
            <a:r>
              <a:rPr lang="it-IT" dirty="0" smtClean="0"/>
              <a:t>Predisposizione  a condividere con gli </a:t>
            </a:r>
            <a:r>
              <a:rPr lang="it-IT" dirty="0" err="1" smtClean="0"/>
              <a:t>aktri</a:t>
            </a:r>
            <a:r>
              <a:rPr lang="it-IT" dirty="0" smtClean="0"/>
              <a:t> </a:t>
            </a:r>
          </a:p>
          <a:p>
            <a:pPr marL="1257300" lvl="2" indent="-342900">
              <a:buAutoNum type="arabicPeriod"/>
            </a:pPr>
            <a:r>
              <a:rPr lang="it-IT" dirty="0" smtClean="0"/>
              <a:t>John </a:t>
            </a:r>
            <a:r>
              <a:rPr lang="it-IT" dirty="0" err="1" smtClean="0"/>
              <a:t>Dewey</a:t>
            </a:r>
            <a:r>
              <a:rPr lang="it-IT" dirty="0" smtClean="0"/>
              <a:t> 1903</a:t>
            </a:r>
          </a:p>
          <a:p>
            <a:pPr marL="1257300" lvl="2" indent="-342900">
              <a:buNone/>
            </a:pPr>
            <a:endParaRPr lang="it-IT" dirty="0" smtClean="0"/>
          </a:p>
          <a:p>
            <a:pPr marL="1257300" lvl="2" indent="-342900">
              <a:buAutoNum type="arabicPeriod"/>
            </a:pPr>
            <a:endParaRPr lang="it-IT" dirty="0" smtClean="0"/>
          </a:p>
          <a:p>
            <a:pPr marL="1257300" lvl="2" indent="-342900">
              <a:buAutoNum type="arabicPeriod"/>
            </a:pPr>
            <a:endParaRPr lang="it-IT" dirty="0"/>
          </a:p>
        </p:txBody>
      </p:sp>
      <p:sp>
        <p:nvSpPr>
          <p:cNvPr id="4" name="Segnaposto immagine 3"/>
          <p:cNvSpPr>
            <a:spLocks noGrp="1"/>
          </p:cNvSpPr>
          <p:nvPr>
            <p:ph type="pic" idx="1"/>
          </p:nvPr>
        </p:nvSpPr>
        <p:spPr/>
      </p:sp>
      <p:pic>
        <p:nvPicPr>
          <p:cNvPr id="1039" name="Picture 15" descr="C:\Users\cupsi\AppData\Local\Microsoft\Windows\INetCache\IE\GDFSJ688\democrazia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428603"/>
            <a:ext cx="5500726" cy="52806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upsi\AppData\Local\Microsoft\Windows\INetCache\IE\F1O3PLXZ\in_bocca_al_lupo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1414152"/>
            <a:ext cx="4000496" cy="4678942"/>
          </a:xfrm>
          <a:prstGeom prst="rect">
            <a:avLst/>
          </a:prstGeom>
          <a:noFill/>
        </p:spPr>
      </p:pic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Buon lavoro ragazzi </a:t>
            </a:r>
            <a:br>
              <a:rPr lang="it-IT" dirty="0" smtClean="0"/>
            </a:br>
            <a:r>
              <a:rPr lang="it-IT" dirty="0" smtClean="0"/>
              <a:t>e ….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125</TotalTime>
  <Words>559</Words>
  <Application>Microsoft Office PowerPoint</Application>
  <PresentationFormat>Presentazione su schermo (4:3)</PresentationFormat>
  <Paragraphs>51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Equinozio</vt:lpstr>
      <vt:lpstr>Progetto: Giovani protagonisti nelle istituzioni</vt:lpstr>
      <vt:lpstr>QUAL E’ IL COMPITO DEI RAGAZZI CHE VENGONO ELETTI NEL CCRR? </vt:lpstr>
      <vt:lpstr>IMPAREREMO A : </vt:lpstr>
      <vt:lpstr>IMPAREREMO A: </vt:lpstr>
      <vt:lpstr>La candidatura:  </vt:lpstr>
      <vt:lpstr>Commissione elettorale:</vt:lpstr>
      <vt:lpstr>Come si vota?</vt:lpstr>
      <vt:lpstr>Proclamazione del sindaco   e dei consiglieri:</vt:lpstr>
      <vt:lpstr>Il consiglio comunale dei ragazzi  si impegna a: </vt:lpstr>
      <vt:lpstr>In democrazia è richiesta la collaborazione di tutti per il bene della società!</vt:lpstr>
      <vt:lpstr>   Buon lavoro ragazzi  e ….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Progetto: Giovani protagonisti nelle istituzioni</dc:title>
  <dc:creator>Dott. Pietro Trisciuzzi</dc:creator>
  <cp:lastModifiedBy>daniela tardonato</cp:lastModifiedBy>
  <cp:revision>19</cp:revision>
  <dcterms:created xsi:type="dcterms:W3CDTF">2019-01-20T16:51:01Z</dcterms:created>
  <dcterms:modified xsi:type="dcterms:W3CDTF">2019-02-08T08:32:24Z</dcterms:modified>
</cp:coreProperties>
</file>