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2" r:id="rId6"/>
    <p:sldId id="280" r:id="rId7"/>
    <p:sldId id="279" r:id="rId8"/>
    <p:sldId id="278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Open Sans Bold" panose="020B0604020202020204" charset="0"/>
      <p:regular r:id="rId18"/>
      <p:bold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seppe Pugliese" initials="GP" lastIdx="1" clrIdx="0">
    <p:extLst>
      <p:ext uri="{19B8F6BF-5375-455C-9EA6-DF929625EA0E}">
        <p15:presenceInfo xmlns:p15="http://schemas.microsoft.com/office/powerpoint/2012/main" userId="S-1-5-21-3313321382-1490066246-2940562361-4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0" autoAdjust="0"/>
    <p:restoredTop sz="96257" autoAdjust="0"/>
  </p:normalViewPr>
  <p:slideViewPr>
    <p:cSldViewPr>
      <p:cViewPr varScale="1">
        <p:scale>
          <a:sx n="74" d="100"/>
          <a:sy n="74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gif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72157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8627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3922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51765"/>
              </a:srgbClr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48627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48627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41961"/>
              </a:srgbClr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63922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90C226">
                <a:alpha val="72157"/>
              </a:srgbClr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1140471" y="2071980"/>
            <a:ext cx="14236158" cy="1623289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5764A3"/>
                </a:solidFill>
                <a:latin typeface="Trebuchet MS"/>
                <a:ea typeface="Trebuchet MS"/>
                <a:cs typeface="Trebuchet MS"/>
                <a:sym typeface="Trebuchet MS"/>
              </a:rPr>
              <a:t>Transnational conference with Stakeholders and General Public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5764A3"/>
                </a:solidFill>
                <a:latin typeface="Trebuchet MS"/>
                <a:ea typeface="Trebuchet MS"/>
                <a:cs typeface="Trebuchet MS"/>
                <a:sym typeface="Trebuchet MS"/>
              </a:rPr>
              <a:t>Foggia  28.02.2025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330116" y="8815908"/>
            <a:ext cx="7747395" cy="66331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r">
              <a:lnSpc>
                <a:spcPts val="3240"/>
              </a:lnSpc>
            </a:pPr>
            <a:r>
              <a:rPr lang="en-US" sz="2700" dirty="0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Municipality of Fasano, Giuseppe Pugliese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761323" y="4572000"/>
            <a:ext cx="10606974" cy="1658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Next steps on ADRIAMOVE</a:t>
            </a:r>
          </a:p>
          <a:p>
            <a:pPr algn="ctr">
              <a:lnSpc>
                <a:spcPts val="6719"/>
              </a:lnSpc>
            </a:pPr>
            <a:r>
              <a:rPr lang="en-US" sz="4799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Forthcomings activities …..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83578" y="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72157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085490" y="2697948"/>
            <a:ext cx="8315094" cy="1797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📌 Objective: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Comprehensive understanding of the context, challenges, and good practices in sustainable mobility across the Adriatic-Ionian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Preparation for the upcoming activities of WP2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4982" y="2787439"/>
            <a:ext cx="480503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WP 1</a:t>
            </a:r>
          </a:p>
          <a:p>
            <a:r>
              <a:rPr lang="en-US" sz="2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Common Territorial Mapping on Sustainable Mobility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677876" y="1016879"/>
            <a:ext cx="4511041" cy="1200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Duration: 36 month (start 01/09/2024) 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Budget : € 1.497.083,22</a:t>
            </a:r>
          </a:p>
          <a:p>
            <a:pPr>
              <a:lnSpc>
                <a:spcPct val="150000"/>
              </a:lnSpc>
            </a:pPr>
            <a:r>
              <a:rPr lang="it-IT" b="1" dirty="0" err="1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Interreg</a:t>
            </a:r>
            <a:r>
              <a:rPr lang="it-IT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Found</a:t>
            </a:r>
            <a:r>
              <a:rPr lang="it-IT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€ 1.272.520,73 (85%)</a:t>
            </a: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1D37BC7D-75BF-4985-9A8B-92B35C9B7A7B}"/>
              </a:ext>
            </a:extLst>
          </p:cNvPr>
          <p:cNvSpPr txBox="1"/>
          <p:nvPr/>
        </p:nvSpPr>
        <p:spPr>
          <a:xfrm>
            <a:off x="694147" y="5137134"/>
            <a:ext cx="474342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WP 2</a:t>
            </a:r>
          </a:p>
          <a:p>
            <a:r>
              <a:rPr lang="en-US" sz="2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Intermodal Pilot Actions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DBE1BCEC-5AFD-4FBA-BDEA-68E0228E38E7}"/>
              </a:ext>
            </a:extLst>
          </p:cNvPr>
          <p:cNvSpPr txBox="1"/>
          <p:nvPr/>
        </p:nvSpPr>
        <p:spPr>
          <a:xfrm>
            <a:off x="694147" y="6875604"/>
            <a:ext cx="498372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WP 3</a:t>
            </a:r>
          </a:p>
          <a:p>
            <a:r>
              <a:rPr lang="en-US" sz="2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Awareness Campaigns and Stakeholder Engagement</a:t>
            </a: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DD65C306-3F0F-4FE9-81C7-AD4144C29BBC}"/>
              </a:ext>
            </a:extLst>
          </p:cNvPr>
          <p:cNvSpPr txBox="1"/>
          <p:nvPr/>
        </p:nvSpPr>
        <p:spPr>
          <a:xfrm>
            <a:off x="6191672" y="4891061"/>
            <a:ext cx="6859112" cy="1795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📌 Objective: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Implementation of Pilot actions across the 6 municipalities :   Fasano (IT) – </a:t>
            </a:r>
            <a:r>
              <a:rPr lang="it-IT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Dugopolje</a:t>
            </a:r>
            <a:r>
              <a:rPr lang="it-IT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(HR) – Postojna (SI) – </a:t>
            </a:r>
            <a:r>
              <a:rPr lang="it-IT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Gjirokaster</a:t>
            </a:r>
            <a:r>
              <a:rPr lang="it-IT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(AL) - </a:t>
            </a:r>
            <a:r>
              <a:rPr lang="it-IT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Centar</a:t>
            </a:r>
            <a:r>
              <a:rPr lang="it-IT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Sarajevo (BA) – Budva (ME)</a:t>
            </a: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D32FCD81-0275-42ED-8C93-D6E4776053E0}"/>
              </a:ext>
            </a:extLst>
          </p:cNvPr>
          <p:cNvSpPr txBox="1"/>
          <p:nvPr/>
        </p:nvSpPr>
        <p:spPr>
          <a:xfrm>
            <a:off x="6277228" y="7161832"/>
            <a:ext cx="7469670" cy="1797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📌 Objective: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Enhance awareness, stakeholder engagement, and strategic planning for sustainable and intermodal mobility in the project areas.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12984206-F3C5-43B3-836A-E3FBE5E4EB5B}"/>
              </a:ext>
            </a:extLst>
          </p:cNvPr>
          <p:cNvSpPr txBox="1"/>
          <p:nvPr/>
        </p:nvSpPr>
        <p:spPr>
          <a:xfrm>
            <a:off x="14921708" y="2787439"/>
            <a:ext cx="2643780" cy="1335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Period: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From 01/09/24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31/08/26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4E671300-A743-4D93-8CAC-DC42E5709E63}"/>
              </a:ext>
            </a:extLst>
          </p:cNvPr>
          <p:cNvSpPr txBox="1"/>
          <p:nvPr/>
        </p:nvSpPr>
        <p:spPr>
          <a:xfrm>
            <a:off x="14864806" y="5229713"/>
            <a:ext cx="2643780" cy="1335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Period: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From 01/09/25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28/02/27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4C43C8E3-F8CF-42CF-9072-D43F55B7831C}"/>
              </a:ext>
            </a:extLst>
          </p:cNvPr>
          <p:cNvSpPr txBox="1"/>
          <p:nvPr/>
        </p:nvSpPr>
        <p:spPr>
          <a:xfrm>
            <a:off x="14853148" y="7264069"/>
            <a:ext cx="2643780" cy="1335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Period: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From 01/09/24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31/08/27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8893" y="-30009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142494" y="-12701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72157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43337" y="3219273"/>
            <a:ext cx="1218942" cy="926396"/>
          </a:xfrm>
          <a:prstGeom prst="rect">
            <a:avLst/>
          </a:prstGeom>
        </p:spPr>
      </p:pic>
      <p:sp>
        <p:nvSpPr>
          <p:cNvPr id="28" name="Freeform 22">
            <a:extLst>
              <a:ext uri="{FF2B5EF4-FFF2-40B4-BE49-F238E27FC236}">
                <a16:creationId xmlns:a16="http://schemas.microsoft.com/office/drawing/2014/main" id="{CCFB139A-7F1A-4358-BD98-080F54556142}"/>
              </a:ext>
            </a:extLst>
          </p:cNvPr>
          <p:cNvSpPr/>
          <p:nvPr/>
        </p:nvSpPr>
        <p:spPr>
          <a:xfrm>
            <a:off x="233748" y="3870909"/>
            <a:ext cx="1020195" cy="762516"/>
          </a:xfrm>
          <a:custGeom>
            <a:avLst/>
            <a:gdLst/>
            <a:ahLst/>
            <a:cxnLst/>
            <a:rect l="l" t="t" r="r" b="b"/>
            <a:pathLst>
              <a:path w="4459553" h="4183872">
                <a:moveTo>
                  <a:pt x="0" y="0"/>
                </a:moveTo>
                <a:lnTo>
                  <a:pt x="4459554" y="0"/>
                </a:lnTo>
                <a:lnTo>
                  <a:pt x="4459554" y="4183872"/>
                </a:lnTo>
                <a:lnTo>
                  <a:pt x="0" y="4183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72B6E364-B2E8-4D37-94B8-1D3328202432}"/>
              </a:ext>
            </a:extLst>
          </p:cNvPr>
          <p:cNvSpPr txBox="1"/>
          <p:nvPr/>
        </p:nvSpPr>
        <p:spPr>
          <a:xfrm>
            <a:off x="8184625" y="1160722"/>
            <a:ext cx="70892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WP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Common Territorial Mapping on Sustainable Mobility</a:t>
            </a:r>
          </a:p>
        </p:txBody>
      </p:sp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47CB981A-9A84-42BF-85E4-A6B281A72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32540"/>
              </p:ext>
            </p:extLst>
          </p:nvPr>
        </p:nvGraphicFramePr>
        <p:xfrm>
          <a:off x="1392012" y="2273436"/>
          <a:ext cx="15062925" cy="733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56520">
                  <a:extLst>
                    <a:ext uri="{9D8B030D-6E8A-4147-A177-3AD203B41FA5}">
                      <a16:colId xmlns:a16="http://schemas.microsoft.com/office/drawing/2014/main" val="1738722473"/>
                    </a:ext>
                  </a:extLst>
                </a:gridCol>
                <a:gridCol w="7934426">
                  <a:extLst>
                    <a:ext uri="{9D8B030D-6E8A-4147-A177-3AD203B41FA5}">
                      <a16:colId xmlns:a16="http://schemas.microsoft.com/office/drawing/2014/main" val="868671185"/>
                    </a:ext>
                  </a:extLst>
                </a:gridCol>
                <a:gridCol w="2771979">
                  <a:extLst>
                    <a:ext uri="{9D8B030D-6E8A-4147-A177-3AD203B41FA5}">
                      <a16:colId xmlns:a16="http://schemas.microsoft.com/office/drawing/2014/main" val="3389599745"/>
                    </a:ext>
                  </a:extLst>
                </a:gridCol>
              </a:tblGrid>
              <a:tr h="85060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/>
                        <a:t>Activities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Deliverables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/>
                        <a:t>Period</a:t>
                      </a:r>
                      <a:endParaRPr lang="it-IT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618878"/>
                  </a:ext>
                </a:extLst>
              </a:tr>
              <a:tr h="1104907">
                <a:tc rowSpan="3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1.1. Transnational conference </a:t>
                      </a:r>
                    </a:p>
                    <a:p>
                      <a:endParaRPr lang="en-US" sz="2000" b="1" dirty="0">
                        <a:solidFill>
                          <a:srgbClr val="000000"/>
                        </a:solidFill>
                        <a:latin typeface="Open Sans Bold"/>
                        <a:ea typeface="Open Sans Bold"/>
                        <a:cs typeface="Open Sans Bold"/>
                        <a:sym typeface="Open Sans Bold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ns Bold"/>
                        </a:rPr>
                        <a:t>Held in Foggia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Gather local authorities, transport operators, experts, civil society, and the public to discuss sustainable mobility.</a:t>
                      </a:r>
                    </a:p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Media kit  and Collection of documents of the transnational conference (including: agenda, documents, information materials, meeting summaries …) 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/>
                        <a:t> by end of </a:t>
                      </a:r>
                      <a:r>
                        <a:rPr lang="it-IT" sz="2000" dirty="0" err="1"/>
                        <a:t>February</a:t>
                      </a:r>
                      <a:r>
                        <a:rPr lang="it-IT" sz="2000" dirty="0"/>
                        <a:t> 2025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102371"/>
                  </a:ext>
                </a:extLst>
              </a:tr>
              <a:tr h="110490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Promotional  video (audiovisual production to introduce and showcase the ADRIAMOVE project to a wide audience) – Created by Foggia and Vlore Universities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/>
                        <a:t>by end of August 2025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135689"/>
                  </a:ext>
                </a:extLst>
              </a:tr>
              <a:tr h="8717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Creation of a network that will continue working after the project </a:t>
                      </a:r>
                      <a:r>
                        <a:rPr lang="en-US" sz="2000" dirty="0" err="1"/>
                        <a:t>finalisation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/>
                        <a:t>by end of </a:t>
                      </a:r>
                      <a:r>
                        <a:rPr lang="it-IT" sz="2000" dirty="0" err="1"/>
                        <a:t>February</a:t>
                      </a:r>
                      <a:r>
                        <a:rPr lang="it-IT" sz="2000" dirty="0"/>
                        <a:t> 2026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45314507"/>
                  </a:ext>
                </a:extLst>
              </a:tr>
              <a:tr h="1082849">
                <a:tc rowSpan="2">
                  <a:txBody>
                    <a:bodyPr/>
                    <a:lstStyle/>
                    <a:p>
                      <a:r>
                        <a:rPr lang="en-US" sz="2000" b="1" dirty="0"/>
                        <a:t>1.2. Analysis of Context and Good Practices in the Adriatic-Ionian areas</a:t>
                      </a:r>
                    </a:p>
                    <a:p>
                      <a:endParaRPr lang="en-US" sz="2000" b="1" dirty="0"/>
                    </a:p>
                    <a:p>
                      <a:r>
                        <a:rPr lang="en-US" sz="2000" b="0" dirty="0"/>
                        <a:t>The objective is to assess transport and mobility in the Adriatic-Ionian region…. understand existing infrastructure, policies, and practices to identify challenges, opportunities, and good practices and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detailed analysis of countries in the Adriatic-Ionian region to find the best examples of green transportation.</a:t>
                      </a:r>
                      <a:endParaRPr lang="it-IT" sz="2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/>
                        <a:t>by end of </a:t>
                      </a:r>
                      <a:r>
                        <a:rPr lang="it-IT" sz="2000" dirty="0" err="1"/>
                        <a:t>February</a:t>
                      </a:r>
                      <a:r>
                        <a:rPr lang="it-IT" sz="2000" dirty="0"/>
                        <a:t>/March 2025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468775"/>
                  </a:ext>
                </a:extLst>
              </a:tr>
              <a:tr h="23195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Joint report on urban mobility in the area (explaining the main problems each country faces, like traffic, air pollution, poor infrastructure, and limited accessibility)   - Leaded by Foggia and Vlore Universities</a:t>
                      </a:r>
                      <a:endParaRPr lang="it-IT" sz="20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by end of August 2025</a:t>
                      </a:r>
                    </a:p>
                    <a:p>
                      <a:pPr algn="l"/>
                      <a:endParaRPr lang="it-IT" sz="2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82675219"/>
                  </a:ext>
                </a:extLst>
              </a:tr>
            </a:tbl>
          </a:graphicData>
        </a:graphic>
      </p:graphicFrame>
      <p:sp>
        <p:nvSpPr>
          <p:cNvPr id="37" name="Freeform 22">
            <a:extLst>
              <a:ext uri="{FF2B5EF4-FFF2-40B4-BE49-F238E27FC236}">
                <a16:creationId xmlns:a16="http://schemas.microsoft.com/office/drawing/2014/main" id="{1EE2DFAB-22EF-4D44-A2CA-44455320A04B}"/>
              </a:ext>
            </a:extLst>
          </p:cNvPr>
          <p:cNvSpPr/>
          <p:nvPr/>
        </p:nvSpPr>
        <p:spPr>
          <a:xfrm>
            <a:off x="16677511" y="4363046"/>
            <a:ext cx="952283" cy="786475"/>
          </a:xfrm>
          <a:custGeom>
            <a:avLst/>
            <a:gdLst/>
            <a:ahLst/>
            <a:cxnLst/>
            <a:rect l="l" t="t" r="r" b="b"/>
            <a:pathLst>
              <a:path w="5105565" h="4114800">
                <a:moveTo>
                  <a:pt x="0" y="0"/>
                </a:moveTo>
                <a:lnTo>
                  <a:pt x="5105566" y="0"/>
                </a:lnTo>
                <a:lnTo>
                  <a:pt x="51055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65F026FC-6E70-47B3-A5EC-8ACEA0E060CC}"/>
              </a:ext>
            </a:extLst>
          </p:cNvPr>
          <p:cNvSpPr/>
          <p:nvPr/>
        </p:nvSpPr>
        <p:spPr>
          <a:xfrm>
            <a:off x="16732096" y="5285988"/>
            <a:ext cx="824746" cy="936812"/>
          </a:xfrm>
          <a:custGeom>
            <a:avLst/>
            <a:gdLst/>
            <a:ahLst/>
            <a:cxnLst/>
            <a:rect l="l" t="t" r="r" b="b"/>
            <a:pathLst>
              <a:path w="4025023" h="4114800">
                <a:moveTo>
                  <a:pt x="0" y="0"/>
                </a:moveTo>
                <a:lnTo>
                  <a:pt x="4025023" y="0"/>
                </a:lnTo>
                <a:lnTo>
                  <a:pt x="4025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14A16953-54FC-42A9-88F0-CFF15A7104B1}"/>
              </a:ext>
            </a:extLst>
          </p:cNvPr>
          <p:cNvSpPr/>
          <p:nvPr/>
        </p:nvSpPr>
        <p:spPr>
          <a:xfrm>
            <a:off x="221365" y="6697824"/>
            <a:ext cx="1167491" cy="947380"/>
          </a:xfrm>
          <a:custGeom>
            <a:avLst/>
            <a:gdLst/>
            <a:ahLst/>
            <a:cxnLst/>
            <a:rect l="l" t="t" r="r" b="b"/>
            <a:pathLst>
              <a:path w="5120103" h="4114800">
                <a:moveTo>
                  <a:pt x="0" y="0"/>
                </a:moveTo>
                <a:lnTo>
                  <a:pt x="5120103" y="0"/>
                </a:lnTo>
                <a:lnTo>
                  <a:pt x="5120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3B50C3FC-3C48-44C7-BE42-1FDC63D39195}"/>
              </a:ext>
            </a:extLst>
          </p:cNvPr>
          <p:cNvSpPr/>
          <p:nvPr/>
        </p:nvSpPr>
        <p:spPr>
          <a:xfrm>
            <a:off x="16720942" y="6440177"/>
            <a:ext cx="824746" cy="974959"/>
          </a:xfrm>
          <a:custGeom>
            <a:avLst/>
            <a:gdLst/>
            <a:ahLst/>
            <a:cxnLst/>
            <a:rect l="l" t="t" r="r" b="b"/>
            <a:pathLst>
              <a:path w="3832856" h="4114800">
                <a:moveTo>
                  <a:pt x="0" y="0"/>
                </a:moveTo>
                <a:lnTo>
                  <a:pt x="3832856" y="0"/>
                </a:lnTo>
                <a:lnTo>
                  <a:pt x="38328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3F94F6D3-B904-4E18-B14C-3FFACEAAB650}"/>
              </a:ext>
            </a:extLst>
          </p:cNvPr>
          <p:cNvSpPr/>
          <p:nvPr/>
        </p:nvSpPr>
        <p:spPr>
          <a:xfrm>
            <a:off x="16621307" y="7867438"/>
            <a:ext cx="1008488" cy="974959"/>
          </a:xfrm>
          <a:custGeom>
            <a:avLst/>
            <a:gdLst/>
            <a:ahLst/>
            <a:cxnLst/>
            <a:rect l="l" t="t" r="r" b="b"/>
            <a:pathLst>
              <a:path w="4706796" h="5587365">
                <a:moveTo>
                  <a:pt x="0" y="0"/>
                </a:moveTo>
                <a:lnTo>
                  <a:pt x="4706796" y="0"/>
                </a:lnTo>
                <a:lnTo>
                  <a:pt x="4706796" y="5587365"/>
                </a:lnTo>
                <a:lnTo>
                  <a:pt x="0" y="55873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083" r="-2083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72157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0992" y="2930054"/>
            <a:ext cx="1223581" cy="1205334"/>
          </a:xfrm>
          <a:custGeom>
            <a:avLst/>
            <a:gdLst/>
            <a:ahLst/>
            <a:cxnLst/>
            <a:rect l="l" t="t" r="r" b="b"/>
            <a:pathLst>
              <a:path w="3860800" h="3349885">
                <a:moveTo>
                  <a:pt x="0" y="0"/>
                </a:moveTo>
                <a:lnTo>
                  <a:pt x="3860801" y="0"/>
                </a:lnTo>
                <a:lnTo>
                  <a:pt x="3860801" y="3349885"/>
                </a:lnTo>
                <a:lnTo>
                  <a:pt x="0" y="33498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682A776C-E1E6-4B71-AB7D-DA3DE042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18342"/>
              </p:ext>
            </p:extLst>
          </p:nvPr>
        </p:nvGraphicFramePr>
        <p:xfrm>
          <a:off x="1295128" y="1955569"/>
          <a:ext cx="15106258" cy="79679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16618">
                  <a:extLst>
                    <a:ext uri="{9D8B030D-6E8A-4147-A177-3AD203B41FA5}">
                      <a16:colId xmlns:a16="http://schemas.microsoft.com/office/drawing/2014/main" val="1738722473"/>
                    </a:ext>
                  </a:extLst>
                </a:gridCol>
                <a:gridCol w="4855477">
                  <a:extLst>
                    <a:ext uri="{9D8B030D-6E8A-4147-A177-3AD203B41FA5}">
                      <a16:colId xmlns:a16="http://schemas.microsoft.com/office/drawing/2014/main" val="868671185"/>
                    </a:ext>
                  </a:extLst>
                </a:gridCol>
                <a:gridCol w="2134163">
                  <a:extLst>
                    <a:ext uri="{9D8B030D-6E8A-4147-A177-3AD203B41FA5}">
                      <a16:colId xmlns:a16="http://schemas.microsoft.com/office/drawing/2014/main" val="3389599745"/>
                    </a:ext>
                  </a:extLst>
                </a:gridCol>
              </a:tblGrid>
              <a:tr h="50254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/>
                        <a:t>Activities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Deliverables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/>
                        <a:t>Period</a:t>
                      </a:r>
                      <a:endParaRPr lang="it-IT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618878"/>
                  </a:ext>
                </a:extLst>
              </a:tr>
              <a:tr h="1240882"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1.3. Study visits to best practices - Italy and Montenegro</a:t>
                      </a:r>
                    </a:p>
                    <a:p>
                      <a:endParaRPr lang="en-US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Visits in two cities (Italy and Montenegro) with relevant best practices in mobility. Organized by Fasano and </a:t>
                      </a:r>
                      <a:r>
                        <a:rPr lang="en-US" sz="2000" dirty="0" err="1"/>
                        <a:t>Budva</a:t>
                      </a:r>
                      <a:r>
                        <a:rPr lang="en-US" sz="2000" dirty="0"/>
                        <a:t>. </a:t>
                      </a:r>
                    </a:p>
                    <a:p>
                      <a:r>
                        <a:rPr lang="en-US" sz="2000" dirty="0"/>
                        <a:t>Observe real examples, visit key mobility projects, meet local experts and policy makers. </a:t>
                      </a:r>
                    </a:p>
                    <a:p>
                      <a:r>
                        <a:rPr lang="en-US" sz="2000" dirty="0"/>
                        <a:t>The goal is to understand innovative solutions, and gain practical knowledge.</a:t>
                      </a:r>
                    </a:p>
                    <a:p>
                      <a:r>
                        <a:rPr lang="en-US" sz="2000" dirty="0"/>
                        <a:t>For each study visit, a total of 16 participants ( 1 internal staff member and 1 stakeholder from the mobility or environmental sector)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Study visits kits (a set of documents, including reports, key results, materials, and agendas. </a:t>
                      </a:r>
                    </a:p>
                    <a:p>
                      <a:pPr algn="just"/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/>
                        <a:t>from </a:t>
                      </a:r>
                      <a:r>
                        <a:rPr lang="it-IT" sz="2000" dirty="0" err="1"/>
                        <a:t>Sept</a:t>
                      </a:r>
                      <a:r>
                        <a:rPr lang="it-IT" sz="2000" dirty="0"/>
                        <a:t> 2025</a:t>
                      </a:r>
                    </a:p>
                    <a:p>
                      <a:pPr algn="l"/>
                      <a:r>
                        <a:rPr lang="it-IT" sz="2000" dirty="0" err="1"/>
                        <a:t>until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Febr</a:t>
                      </a:r>
                      <a:r>
                        <a:rPr lang="it-IT" sz="2000" dirty="0"/>
                        <a:t> 2026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102371"/>
                  </a:ext>
                </a:extLst>
              </a:tr>
              <a:tr h="21066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Promotional video press of the study visits (highlighting important moments, activities, and experiences from the visits, showing the mobility solutions, best practices, and challenges in sustainable urban transport)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/>
                        <a:t>from </a:t>
                      </a:r>
                      <a:r>
                        <a:rPr lang="it-IT" sz="2000" dirty="0" err="1"/>
                        <a:t>Sept</a:t>
                      </a:r>
                      <a:r>
                        <a:rPr lang="it-IT" sz="2000" dirty="0"/>
                        <a:t> 2025</a:t>
                      </a:r>
                    </a:p>
                    <a:p>
                      <a:pPr algn="l"/>
                      <a:r>
                        <a:rPr lang="it-IT" sz="2000" dirty="0" err="1"/>
                        <a:t>until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Febr</a:t>
                      </a:r>
                      <a:r>
                        <a:rPr lang="it-IT" sz="2000" dirty="0"/>
                        <a:t> 2026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21135689"/>
                  </a:ext>
                </a:extLst>
              </a:tr>
              <a:tr h="1818037">
                <a:tc rowSpan="2"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en-US" sz="2000" b="1" dirty="0"/>
                        <a:t>1.4. Transnational and Local Sessions about Sustainable Mobility</a:t>
                      </a:r>
                    </a:p>
                    <a:p>
                      <a:endParaRPr lang="en-US" sz="2000" b="1" dirty="0"/>
                    </a:p>
                    <a:p>
                      <a:r>
                        <a:rPr lang="en-US" sz="2000" b="1" dirty="0"/>
                        <a:t>I</a:t>
                      </a:r>
                      <a:r>
                        <a:rPr lang="en-US" sz="2000" b="0" dirty="0"/>
                        <a:t>ncludes two types of training on sustainable mobility.</a:t>
                      </a: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/>
                        <a:t>N. 3 training sessions </a:t>
                      </a:r>
                      <a:r>
                        <a:rPr lang="en-US" sz="2000" b="0" dirty="0"/>
                        <a:t>(</a:t>
                      </a:r>
                      <a:r>
                        <a:rPr lang="en-US" sz="2000" dirty="0"/>
                        <a:t>the first in Foggia (PP2), the second online, and the third in Vlore (PP6)</a:t>
                      </a:r>
                      <a:r>
                        <a:rPr lang="en-US" sz="2000" b="0" dirty="0"/>
                        <a:t>, </a:t>
                      </a:r>
                    </a:p>
                    <a:p>
                      <a:r>
                        <a:rPr lang="it-IT" sz="2000" b="0" dirty="0" err="1"/>
                        <a:t>Addressed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mainly</a:t>
                      </a:r>
                      <a:r>
                        <a:rPr lang="it-IT" sz="2000" b="0" dirty="0"/>
                        <a:t> to </a:t>
                      </a:r>
                      <a:r>
                        <a:rPr lang="it-IT" sz="2000" b="1" dirty="0" err="1"/>
                        <a:t>Mobility</a:t>
                      </a:r>
                      <a:r>
                        <a:rPr lang="it-IT" sz="2000" b="1" dirty="0"/>
                        <a:t> Manager (</a:t>
                      </a:r>
                      <a:r>
                        <a:rPr lang="en-US" sz="2000" b="0" dirty="0"/>
                        <a:t>two members per partner)</a:t>
                      </a:r>
                    </a:p>
                    <a:p>
                      <a:r>
                        <a:rPr lang="en-US" sz="2000" b="0" dirty="0"/>
                        <a:t>N. 12 training sessions (two per each municipality) </a:t>
                      </a:r>
                    </a:p>
                    <a:p>
                      <a:r>
                        <a:rPr lang="it-IT" sz="2000" b="0" dirty="0" err="1"/>
                        <a:t>Addressed</a:t>
                      </a:r>
                      <a:r>
                        <a:rPr lang="it-IT" sz="2000" b="0" dirty="0"/>
                        <a:t> to </a:t>
                      </a:r>
                      <a:r>
                        <a:rPr lang="en-US" sz="2000" b="0" dirty="0"/>
                        <a:t>stakeholders (at least eight per session).</a:t>
                      </a:r>
                    </a:p>
                    <a:p>
                      <a:r>
                        <a:rPr lang="en-US" sz="2000" b="0" dirty="0"/>
                        <a:t>Training will cover key topics like transport solutions, policies, planning, and funding to help apply sustainable mobility practices locally.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Training Sessions Kit (agenda, training modules, content of the sessions) </a:t>
                      </a:r>
                    </a:p>
                    <a:p>
                      <a:r>
                        <a:rPr lang="en-US" sz="2000" dirty="0"/>
                        <a:t>A complete guide for trainers and participants (provided by the hosting partners)</a:t>
                      </a:r>
                    </a:p>
                    <a:p>
                      <a:endParaRPr lang="it-IT" sz="2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/>
                        <a:t>from March 2026</a:t>
                      </a:r>
                    </a:p>
                    <a:p>
                      <a:pPr algn="l"/>
                      <a:r>
                        <a:rPr lang="it-IT" sz="2000" dirty="0" err="1"/>
                        <a:t>until</a:t>
                      </a:r>
                      <a:r>
                        <a:rPr lang="it-IT" sz="2000" dirty="0"/>
                        <a:t> August 2026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468775"/>
                  </a:ext>
                </a:extLst>
              </a:tr>
              <a:tr h="18231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Report on the </a:t>
                      </a:r>
                      <a:r>
                        <a:rPr lang="it-IT" sz="2000" dirty="0" err="1"/>
                        <a:t>transnational</a:t>
                      </a:r>
                      <a:r>
                        <a:rPr lang="it-IT" sz="2000" dirty="0"/>
                        <a:t> and </a:t>
                      </a:r>
                      <a:r>
                        <a:rPr lang="it-IT" sz="2000" dirty="0" err="1"/>
                        <a:t>local</a:t>
                      </a:r>
                      <a:r>
                        <a:rPr lang="it-IT" sz="2000" dirty="0"/>
                        <a:t> training sessions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/>
                        <a:t>from March 2026</a:t>
                      </a:r>
                    </a:p>
                    <a:p>
                      <a:pPr algn="l"/>
                      <a:r>
                        <a:rPr lang="it-IT" sz="2000" dirty="0" err="1"/>
                        <a:t>until</a:t>
                      </a:r>
                      <a:r>
                        <a:rPr lang="it-IT" sz="2000" dirty="0"/>
                        <a:t> August 2026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82675219"/>
                  </a:ext>
                </a:extLst>
              </a:tr>
            </a:tbl>
          </a:graphicData>
        </a:graphic>
      </p:graphicFrame>
      <p:sp>
        <p:nvSpPr>
          <p:cNvPr id="28" name="Freeform 22">
            <a:extLst>
              <a:ext uri="{FF2B5EF4-FFF2-40B4-BE49-F238E27FC236}">
                <a16:creationId xmlns:a16="http://schemas.microsoft.com/office/drawing/2014/main" id="{D897FED1-843E-4C4A-B48E-B0F4A0898C24}"/>
              </a:ext>
            </a:extLst>
          </p:cNvPr>
          <p:cNvSpPr/>
          <p:nvPr/>
        </p:nvSpPr>
        <p:spPr>
          <a:xfrm>
            <a:off x="96814" y="6824780"/>
            <a:ext cx="1155342" cy="911008"/>
          </a:xfrm>
          <a:custGeom>
            <a:avLst/>
            <a:gdLst/>
            <a:ahLst/>
            <a:cxnLst/>
            <a:rect l="l" t="t" r="r" b="b"/>
            <a:pathLst>
              <a:path w="2683338" h="2150930">
                <a:moveTo>
                  <a:pt x="0" y="0"/>
                </a:moveTo>
                <a:lnTo>
                  <a:pt x="2683338" y="0"/>
                </a:lnTo>
                <a:lnTo>
                  <a:pt x="2683338" y="2150930"/>
                </a:lnTo>
                <a:lnTo>
                  <a:pt x="0" y="215093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C2352B39-B303-4B89-9657-9228E8F19539}"/>
              </a:ext>
            </a:extLst>
          </p:cNvPr>
          <p:cNvSpPr/>
          <p:nvPr/>
        </p:nvSpPr>
        <p:spPr>
          <a:xfrm>
            <a:off x="16582282" y="4271749"/>
            <a:ext cx="1177435" cy="956145"/>
          </a:xfrm>
          <a:custGeom>
            <a:avLst/>
            <a:gdLst/>
            <a:ahLst/>
            <a:cxnLst/>
            <a:rect l="l" t="t" r="r" b="b"/>
            <a:pathLst>
              <a:path w="3388659" h="3388659">
                <a:moveTo>
                  <a:pt x="0" y="0"/>
                </a:moveTo>
                <a:lnTo>
                  <a:pt x="3388659" y="0"/>
                </a:lnTo>
                <a:lnTo>
                  <a:pt x="3388659" y="3388658"/>
                </a:lnTo>
                <a:lnTo>
                  <a:pt x="0" y="338865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2F4E42E9-5908-4218-97CA-9EB81A4724FF}"/>
              </a:ext>
            </a:extLst>
          </p:cNvPr>
          <p:cNvSpPr/>
          <p:nvPr/>
        </p:nvSpPr>
        <p:spPr>
          <a:xfrm>
            <a:off x="16708536" y="6260875"/>
            <a:ext cx="1126859" cy="1314981"/>
          </a:xfrm>
          <a:custGeom>
            <a:avLst/>
            <a:gdLst/>
            <a:ahLst/>
            <a:cxnLst/>
            <a:rect l="l" t="t" r="r" b="b"/>
            <a:pathLst>
              <a:path w="3349404" h="3303742">
                <a:moveTo>
                  <a:pt x="0" y="0"/>
                </a:moveTo>
                <a:lnTo>
                  <a:pt x="3349404" y="0"/>
                </a:lnTo>
                <a:lnTo>
                  <a:pt x="3349404" y="3303742"/>
                </a:lnTo>
                <a:lnTo>
                  <a:pt x="0" y="330374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ABEC397D-D8E8-4036-9127-758D3692F8B7}"/>
              </a:ext>
            </a:extLst>
          </p:cNvPr>
          <p:cNvSpPr/>
          <p:nvPr/>
        </p:nvSpPr>
        <p:spPr>
          <a:xfrm>
            <a:off x="16593216" y="8415942"/>
            <a:ext cx="1089961" cy="818630"/>
          </a:xfrm>
          <a:custGeom>
            <a:avLst/>
            <a:gdLst/>
            <a:ahLst/>
            <a:cxnLst/>
            <a:rect l="l" t="t" r="r" b="b"/>
            <a:pathLst>
              <a:path w="4385930" h="4114800">
                <a:moveTo>
                  <a:pt x="0" y="0"/>
                </a:moveTo>
                <a:lnTo>
                  <a:pt x="4385930" y="0"/>
                </a:lnTo>
                <a:lnTo>
                  <a:pt x="4385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5D10137C-EE2A-4A91-993C-AC5029459D13}"/>
              </a:ext>
            </a:extLst>
          </p:cNvPr>
          <p:cNvSpPr txBox="1"/>
          <p:nvPr/>
        </p:nvSpPr>
        <p:spPr>
          <a:xfrm>
            <a:off x="8113966" y="895917"/>
            <a:ext cx="70892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WP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Common Territorial Mapping on Sustainable Mobility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9C3FF3C9-C261-4426-B2CB-0DE5B5BE2CFD}"/>
              </a:ext>
            </a:extLst>
          </p:cNvPr>
          <p:cNvSpPr/>
          <p:nvPr/>
        </p:nvSpPr>
        <p:spPr>
          <a:xfrm>
            <a:off x="16651218" y="2594954"/>
            <a:ext cx="952283" cy="786475"/>
          </a:xfrm>
          <a:custGeom>
            <a:avLst/>
            <a:gdLst/>
            <a:ahLst/>
            <a:cxnLst/>
            <a:rect l="l" t="t" r="r" b="b"/>
            <a:pathLst>
              <a:path w="5105565" h="4114800">
                <a:moveTo>
                  <a:pt x="0" y="0"/>
                </a:moveTo>
                <a:lnTo>
                  <a:pt x="5105566" y="0"/>
                </a:lnTo>
                <a:lnTo>
                  <a:pt x="51055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72157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6DD8F78A-2ED6-4230-A383-7B68753553C5}"/>
              </a:ext>
            </a:extLst>
          </p:cNvPr>
          <p:cNvSpPr txBox="1"/>
          <p:nvPr/>
        </p:nvSpPr>
        <p:spPr>
          <a:xfrm>
            <a:off x="867628" y="2964876"/>
            <a:ext cx="14320015" cy="1048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Activity  2.2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Pilot Actions: Multimodal Service Development in the different regions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F8CCB357-12A5-40BA-A14A-66A6D4047FAC}"/>
              </a:ext>
            </a:extLst>
          </p:cNvPr>
          <p:cNvSpPr txBox="1"/>
          <p:nvPr/>
        </p:nvSpPr>
        <p:spPr>
          <a:xfrm>
            <a:off x="863080" y="1889905"/>
            <a:ext cx="5256678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WP 2</a:t>
            </a:r>
          </a:p>
          <a:p>
            <a:r>
              <a:rPr lang="en-US" sz="2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Intermodal Pilot Actions</a:t>
            </a: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F484972E-22D1-4EAF-AE34-DF9F06EF38AC}"/>
              </a:ext>
            </a:extLst>
          </p:cNvPr>
          <p:cNvSpPr txBox="1"/>
          <p:nvPr/>
        </p:nvSpPr>
        <p:spPr>
          <a:xfrm>
            <a:off x="705853" y="4455202"/>
            <a:ext cx="15956289" cy="3016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Specific emphasis on fostering and demonstrate the feasibility of sustainable mobility options</a:t>
            </a:r>
          </a:p>
          <a:p>
            <a:pPr algn="just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total of </a:t>
            </a:r>
            <a:r>
              <a:rPr lang="en-US" sz="2800" u="sng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 pilot act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ion will be implemented – one of each municipality: </a:t>
            </a:r>
          </a:p>
          <a:p>
            <a:pPr marL="457200" indent="-457200" algn="just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Fasano,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Dugopolje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Centar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Sarajevo                    Electric buses</a:t>
            </a:r>
          </a:p>
          <a:p>
            <a:pPr marL="457200" indent="-457200" algn="just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Gjirokaster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Budva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Tuktuk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 touristic purposes</a:t>
            </a:r>
          </a:p>
          <a:p>
            <a:pPr marL="457200" indent="-457200" algn="just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Postojna                         Electric bicycles system</a:t>
            </a:r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3ADB3F0A-806E-4E18-A0B6-FD05DAC2A28D}"/>
              </a:ext>
            </a:extLst>
          </p:cNvPr>
          <p:cNvSpPr/>
          <p:nvPr/>
        </p:nvSpPr>
        <p:spPr>
          <a:xfrm>
            <a:off x="7246083" y="5881886"/>
            <a:ext cx="1338684" cy="275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469FEA93-3EF7-4E6B-B39B-9ADC34DE4230}"/>
              </a:ext>
            </a:extLst>
          </p:cNvPr>
          <p:cNvSpPr/>
          <p:nvPr/>
        </p:nvSpPr>
        <p:spPr>
          <a:xfrm>
            <a:off x="5526635" y="6511652"/>
            <a:ext cx="1338684" cy="275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1D350814-BD02-4E78-A1F0-D9C487E215FC}"/>
              </a:ext>
            </a:extLst>
          </p:cNvPr>
          <p:cNvSpPr/>
          <p:nvPr/>
        </p:nvSpPr>
        <p:spPr>
          <a:xfrm>
            <a:off x="3103739" y="7153672"/>
            <a:ext cx="1338684" cy="275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8DE09BAB-BCE0-4BA1-9699-B9089BC94F4C}"/>
              </a:ext>
            </a:extLst>
          </p:cNvPr>
          <p:cNvSpPr/>
          <p:nvPr/>
        </p:nvSpPr>
        <p:spPr>
          <a:xfrm>
            <a:off x="4442423" y="8153400"/>
            <a:ext cx="9079470" cy="114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Start period:  March 2026 – August 2026 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End </a:t>
            </a:r>
            <a:r>
              <a:rPr lang="it-IT" sz="2400" b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period</a:t>
            </a:r>
            <a:r>
              <a:rPr lang="it-IT" sz="2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:    </a:t>
            </a:r>
            <a:r>
              <a:rPr lang="it-IT" sz="2400" b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September</a:t>
            </a:r>
            <a:r>
              <a:rPr lang="it-IT" sz="2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2026 – </a:t>
            </a:r>
            <a:r>
              <a:rPr lang="it-IT" sz="2400" b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February</a:t>
            </a:r>
            <a:r>
              <a:rPr lang="it-IT" sz="2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2027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CD778E16-FEEE-4582-B99F-70DF14C95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479" y="953086"/>
            <a:ext cx="4084333" cy="1905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72157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028922" y="4749044"/>
            <a:ext cx="16027726" cy="400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“Crosscutting activity”</a:t>
            </a:r>
          </a:p>
          <a:p>
            <a:pPr algn="just">
              <a:lnSpc>
                <a:spcPts val="4759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network brings together experts and stakeholders </a:t>
            </a:r>
          </a:p>
          <a:p>
            <a:pPr algn="just">
              <a:lnSpc>
                <a:spcPts val="4759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Created at the start of the project until the end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Main task: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 recommendations, share knowledge and find solutions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Serves</a:t>
            </a:r>
            <a:r>
              <a:rPr lang="it-IT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as</a:t>
            </a:r>
            <a:r>
              <a:rPr lang="it-IT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a platform for regular 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discussions, consultations, and strategic decision making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Promote cooperation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99E18806-0D07-4CB6-8F70-12000C015BE2}"/>
              </a:ext>
            </a:extLst>
          </p:cNvPr>
          <p:cNvSpPr txBox="1"/>
          <p:nvPr/>
        </p:nvSpPr>
        <p:spPr>
          <a:xfrm>
            <a:off x="1079104" y="2303751"/>
            <a:ext cx="1057946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WP 3 - Awareness Campaigns and Stakeholder Engagement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6DD8F78A-2ED6-4230-A383-7B68753553C5}"/>
              </a:ext>
            </a:extLst>
          </p:cNvPr>
          <p:cNvSpPr txBox="1"/>
          <p:nvPr/>
        </p:nvSpPr>
        <p:spPr>
          <a:xfrm>
            <a:off x="1049069" y="3388404"/>
            <a:ext cx="13758299" cy="1048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Activity  3.1 Transnational Permanent Advisory Board on Sustainable and Intermodal Mobility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60AEAF86-B884-420E-8457-F0B75CEB9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407" y="4437346"/>
            <a:ext cx="3747865" cy="23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7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19376-AA53-8CDF-1A8D-53FEF7639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BE576D1-4FC3-1F18-1F4A-1B82DF773DDB}"/>
              </a:ext>
            </a:extLst>
          </p:cNvPr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D94958F-8663-751D-1416-912579B6A78E}"/>
              </a:ext>
            </a:extLst>
          </p:cNvPr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555187E-82DB-1257-F652-D80B852754EA}"/>
              </a:ext>
            </a:extLst>
          </p:cNvPr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834B830-3B8C-1D51-0D85-8FD6B37CBFC1}"/>
                </a:ext>
              </a:extLst>
            </p:cNvPr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8627"/>
              </a:srgbClr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B1BBC4B-5215-03CF-918A-90123213B64E}"/>
              </a:ext>
            </a:extLst>
          </p:cNvPr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AFDC7C0-172B-175C-BC73-A160C21D4458}"/>
                </a:ext>
              </a:extLst>
            </p:cNvPr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3922"/>
              </a:srgbClr>
            </a:solid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11FCC4A-47A8-2036-4EF1-AE977AB045F0}"/>
              </a:ext>
            </a:extLst>
          </p:cNvPr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E667947-6B6B-CEF8-D32A-F7DAA4FBC44F}"/>
                </a:ext>
              </a:extLst>
            </p:cNvPr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51765"/>
              </a:srgbClr>
            </a:solidFill>
          </p:spPr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559CD4A-9B40-A2A4-B308-AB9312EEB11F}"/>
              </a:ext>
            </a:extLst>
          </p:cNvPr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0FBDAC3-B7AD-AEAD-AEAA-6A4CFC41B00D}"/>
                </a:ext>
              </a:extLst>
            </p:cNvPr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48627"/>
              </a:srgbClr>
            </a:solidFill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4FC6387-C583-D441-FBE2-71FA3DFE4F68}"/>
              </a:ext>
            </a:extLst>
          </p:cNvPr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797525B-8AC5-2103-F0DD-2C06A3A9F2F2}"/>
                </a:ext>
              </a:extLst>
            </p:cNvPr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48627"/>
              </a:srgbClr>
            </a:solid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61935A91-E5AF-0E43-261B-25C6443ED5C7}"/>
              </a:ext>
            </a:extLst>
          </p:cNvPr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D414C6C-C868-0043-F265-1D572B1587E5}"/>
                </a:ext>
              </a:extLst>
            </p:cNvPr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41961"/>
              </a:srgbClr>
            </a:solidFill>
          </p:spPr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951540B-FB5F-1F6C-BA92-8527EB6A44C5}"/>
              </a:ext>
            </a:extLst>
          </p:cNvPr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9515180-3D8B-3630-84EE-130A77E79C76}"/>
                </a:ext>
              </a:extLst>
            </p:cNvPr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63922"/>
              </a:srgbClr>
            </a:solid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A2EDBBD-D2FA-339F-4AC2-34132D5B1607}"/>
              </a:ext>
            </a:extLst>
          </p:cNvPr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39E516-9EF7-6B72-73E8-230765AC904D}"/>
                </a:ext>
              </a:extLst>
            </p:cNvPr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72157"/>
              </a:srgbClr>
            </a:solidFill>
          </p:spPr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4F1C8A85-8378-7E6B-1D6E-58A3E56CD48E}"/>
              </a:ext>
            </a:extLst>
          </p:cNvPr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40851CBE-11BB-ACF5-137A-EBF196A3B7F5}"/>
              </a:ext>
            </a:extLst>
          </p:cNvPr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90845C26-317B-11E9-69C8-F2C009713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30712"/>
              </p:ext>
            </p:extLst>
          </p:nvPr>
        </p:nvGraphicFramePr>
        <p:xfrm>
          <a:off x="-1" y="0"/>
          <a:ext cx="18283208" cy="10286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5037">
                  <a:extLst>
                    <a:ext uri="{9D8B030D-6E8A-4147-A177-3AD203B41FA5}">
                      <a16:colId xmlns:a16="http://schemas.microsoft.com/office/drawing/2014/main" val="4223322620"/>
                    </a:ext>
                  </a:extLst>
                </a:gridCol>
                <a:gridCol w="4695158">
                  <a:extLst>
                    <a:ext uri="{9D8B030D-6E8A-4147-A177-3AD203B41FA5}">
                      <a16:colId xmlns:a16="http://schemas.microsoft.com/office/drawing/2014/main" val="3143197333"/>
                    </a:ext>
                  </a:extLst>
                </a:gridCol>
                <a:gridCol w="6421661">
                  <a:extLst>
                    <a:ext uri="{9D8B030D-6E8A-4147-A177-3AD203B41FA5}">
                      <a16:colId xmlns:a16="http://schemas.microsoft.com/office/drawing/2014/main" val="3116060428"/>
                    </a:ext>
                  </a:extLst>
                </a:gridCol>
                <a:gridCol w="1462739">
                  <a:extLst>
                    <a:ext uri="{9D8B030D-6E8A-4147-A177-3AD203B41FA5}">
                      <a16:colId xmlns:a16="http://schemas.microsoft.com/office/drawing/2014/main" val="1894551816"/>
                    </a:ext>
                  </a:extLst>
                </a:gridCol>
                <a:gridCol w="1462739">
                  <a:extLst>
                    <a:ext uri="{9D8B030D-6E8A-4147-A177-3AD203B41FA5}">
                      <a16:colId xmlns:a16="http://schemas.microsoft.com/office/drawing/2014/main" val="1209140720"/>
                    </a:ext>
                  </a:extLst>
                </a:gridCol>
                <a:gridCol w="1535874">
                  <a:extLst>
                    <a:ext uri="{9D8B030D-6E8A-4147-A177-3AD203B41FA5}">
                      <a16:colId xmlns:a16="http://schemas.microsoft.com/office/drawing/2014/main" val="1278362850"/>
                    </a:ext>
                  </a:extLst>
                </a:gridCol>
              </a:tblGrid>
              <a:tr h="2506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OUTPUT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err="1">
                          <a:effectLst/>
                        </a:rPr>
                        <a:t>Activities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Deliverables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Starts month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End month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End </a:t>
                      </a:r>
                      <a:r>
                        <a:rPr lang="it-IT" sz="1600" b="1" u="none" strike="noStrike" dirty="0" err="1">
                          <a:effectLst/>
                        </a:rPr>
                        <a:t>Period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22580"/>
                  </a:ext>
                </a:extLst>
              </a:tr>
              <a:tr h="4993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 1.1. </a:t>
                      </a:r>
                      <a:r>
                        <a:rPr lang="it-IT" sz="1600" u="none" strike="noStrike" dirty="0" err="1">
                          <a:effectLst/>
                        </a:rPr>
                        <a:t>Transnational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conference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with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Stakeholders</a:t>
                      </a:r>
                      <a:r>
                        <a:rPr lang="it-IT" sz="1600" u="none" strike="noStrike" dirty="0">
                          <a:effectLst/>
                        </a:rPr>
                        <a:t> and </a:t>
                      </a:r>
                      <a:r>
                        <a:rPr lang="it-IT" sz="1600" u="none" strike="noStrike" dirty="0" err="1">
                          <a:effectLst/>
                        </a:rPr>
                        <a:t>General</a:t>
                      </a:r>
                      <a:r>
                        <a:rPr lang="it-IT" sz="1600" u="none" strike="noStrike" dirty="0">
                          <a:effectLst/>
                        </a:rPr>
                        <a:t> Public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01/09/24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28/02/25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34315"/>
                  </a:ext>
                </a:extLst>
              </a:tr>
              <a:tr h="250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D 1.1.1. Media kit </a:t>
                      </a:r>
                      <a:r>
                        <a:rPr lang="it-IT" sz="1600" u="none" strike="noStrike" dirty="0" err="1">
                          <a:effectLst/>
                        </a:rPr>
                        <a:t>produced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by</a:t>
                      </a:r>
                      <a:r>
                        <a:rPr lang="it-IT" sz="1600" u="none" strike="noStrike" dirty="0">
                          <a:effectLst/>
                        </a:rPr>
                        <a:t> the project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28/02/25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28419"/>
                  </a:ext>
                </a:extLst>
              </a:tr>
              <a:tr h="250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D.1.1.2 </a:t>
                      </a:r>
                      <a:r>
                        <a:rPr lang="it-IT" sz="1600" u="none" strike="noStrike" dirty="0" err="1">
                          <a:effectLst/>
                        </a:rPr>
                        <a:t>Launching</a:t>
                      </a:r>
                      <a:r>
                        <a:rPr lang="it-IT" sz="1600" u="none" strike="noStrike" dirty="0">
                          <a:effectLst/>
                        </a:rPr>
                        <a:t> video </a:t>
                      </a:r>
                      <a:r>
                        <a:rPr lang="it-IT" sz="1600" u="none" strike="noStrike" dirty="0" err="1">
                          <a:effectLst/>
                        </a:rPr>
                        <a:t>of</a:t>
                      </a:r>
                      <a:r>
                        <a:rPr lang="it-IT" sz="1600" u="none" strike="noStrike" dirty="0">
                          <a:effectLst/>
                        </a:rPr>
                        <a:t> the project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31/08/25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73658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D.1.1.3 </a:t>
                      </a:r>
                      <a:r>
                        <a:rPr lang="it-IT" sz="1600" u="none" strike="noStrike" dirty="0" err="1">
                          <a:effectLst/>
                        </a:rPr>
                        <a:t>Documents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of</a:t>
                      </a:r>
                      <a:r>
                        <a:rPr lang="it-IT" sz="1600" u="none" strike="noStrike" dirty="0">
                          <a:effectLst/>
                        </a:rPr>
                        <a:t> the trans </a:t>
                      </a:r>
                      <a:r>
                        <a:rPr lang="it-IT" sz="1600" u="none" strike="noStrike" dirty="0" err="1">
                          <a:effectLst/>
                        </a:rPr>
                        <a:t>national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conference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28/02/25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08383"/>
                  </a:ext>
                </a:extLst>
              </a:tr>
              <a:tr h="41537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D.1.1.4 </a:t>
                      </a:r>
                      <a:r>
                        <a:rPr lang="it-IT" sz="1600" u="none" strike="noStrike" dirty="0" err="1">
                          <a:effectLst/>
                        </a:rPr>
                        <a:t>Transnational</a:t>
                      </a:r>
                      <a:r>
                        <a:rPr lang="it-IT" sz="1600" u="none" strike="noStrike" dirty="0">
                          <a:effectLst/>
                        </a:rPr>
                        <a:t> Network on </a:t>
                      </a:r>
                      <a:r>
                        <a:rPr lang="it-IT" sz="1600" u="none" strike="noStrike" dirty="0" err="1">
                          <a:effectLst/>
                        </a:rPr>
                        <a:t>Urban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Sustainable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Mobility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01/09/24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28/02/26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err="1">
                          <a:effectLst/>
                        </a:rPr>
                        <a:t>Period</a:t>
                      </a:r>
                      <a:r>
                        <a:rPr lang="it-IT" sz="1600" u="none" strike="noStrike" dirty="0">
                          <a:effectLst/>
                        </a:rPr>
                        <a:t> 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36517"/>
                  </a:ext>
                </a:extLst>
              </a:tr>
              <a:tr h="4993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 1.2. Analysis of </a:t>
                      </a:r>
                      <a:r>
                        <a:rPr lang="it-IT" sz="1600" u="none" strike="noStrike" dirty="0" err="1">
                          <a:effectLst/>
                        </a:rPr>
                        <a:t>Context</a:t>
                      </a:r>
                      <a:r>
                        <a:rPr lang="it-IT" sz="1600" u="none" strike="noStrike" dirty="0">
                          <a:effectLst/>
                        </a:rPr>
                        <a:t> and Good Practices in the </a:t>
                      </a:r>
                      <a:r>
                        <a:rPr lang="it-IT" sz="1600" u="none" strike="noStrike" dirty="0" err="1">
                          <a:effectLst/>
                        </a:rPr>
                        <a:t>Adriatic-Ionian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areas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31/08/25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03394"/>
                  </a:ext>
                </a:extLst>
              </a:tr>
              <a:tr h="4993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D.1.2.1 Identification of countries with</a:t>
                      </a:r>
                      <a:br>
                        <a:rPr lang="it-IT" sz="1600" u="none" strike="noStrike">
                          <a:effectLst/>
                        </a:rPr>
                      </a:br>
                      <a:r>
                        <a:rPr lang="it-IT" sz="1600" u="none" strike="noStrike">
                          <a:effectLst/>
                        </a:rPr>
                        <a:t>good practices in green transports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01/09/24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31/08/25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51026"/>
                  </a:ext>
                </a:extLst>
              </a:tr>
              <a:tr h="4993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D.1.2.2 Joint report on the context and reality on urban mobility of the Countries involved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31/08/25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2587"/>
                  </a:ext>
                </a:extLst>
              </a:tr>
              <a:tr h="564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 1.3. Study visits to the countries with best practices - Italy and Montenegro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01/03/25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31/08/25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062773"/>
                  </a:ext>
                </a:extLst>
              </a:tr>
              <a:tr h="250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D.1.3.1 Study visits kits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01/03/25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28/02/26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797917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D.1.3.2 </a:t>
                      </a:r>
                      <a:r>
                        <a:rPr lang="it-IT" sz="1600" u="none" strike="noStrike" dirty="0" err="1">
                          <a:effectLst/>
                        </a:rPr>
                        <a:t>Promotional</a:t>
                      </a:r>
                      <a:r>
                        <a:rPr lang="it-IT" sz="1600" u="none" strike="noStrike" dirty="0">
                          <a:effectLst/>
                        </a:rPr>
                        <a:t> video press of the study </a:t>
                      </a:r>
                      <a:r>
                        <a:rPr lang="it-IT" sz="1600" u="none" strike="noStrike" dirty="0" err="1">
                          <a:effectLst/>
                        </a:rPr>
                        <a:t>visits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01/03/25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28/02/26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70883"/>
                  </a:ext>
                </a:extLst>
              </a:tr>
              <a:tr h="7526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 1.4. Transnational Sessions about Sustainable Mobility for partners and Local Training sessions for stakeholders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01/09/24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28/02/26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718436"/>
                  </a:ext>
                </a:extLst>
              </a:tr>
              <a:tr h="564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D.1.4.1 International Training Sessions Kit (agenda, training </a:t>
                      </a:r>
                      <a:r>
                        <a:rPr lang="it-IT" sz="1600" u="none" strike="noStrike" dirty="0" err="1">
                          <a:effectLst/>
                        </a:rPr>
                        <a:t>modules</a:t>
                      </a:r>
                      <a:r>
                        <a:rPr lang="it-IT" sz="1600" u="none" strike="noStrike" dirty="0">
                          <a:effectLst/>
                        </a:rPr>
                        <a:t>, </a:t>
                      </a:r>
                      <a:r>
                        <a:rPr lang="it-IT" sz="1600" u="none" strike="noStrike" dirty="0" err="1">
                          <a:effectLst/>
                        </a:rPr>
                        <a:t>content</a:t>
                      </a:r>
                      <a:r>
                        <a:rPr lang="it-IT" sz="1600" u="none" strike="noStrike" dirty="0">
                          <a:effectLst/>
                        </a:rPr>
                        <a:t> of the sessions)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31/08/26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4156"/>
                  </a:ext>
                </a:extLst>
              </a:tr>
              <a:tr h="564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D.1.4.2 Report on Transnational Sessions for ADRIAMOVE partners about Sustainabl Mobility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31/08/26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54082"/>
                  </a:ext>
                </a:extLst>
              </a:tr>
              <a:tr h="4993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D.1.4.3 Report on Local Training sessions for stakeholders about Sustainable Mobility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31/08/26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09001"/>
                  </a:ext>
                </a:extLst>
              </a:tr>
              <a:tr h="7481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Output 1.1 Transnational Network on Urban Sustainable Mobility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28/02/26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82860"/>
                  </a:ext>
                </a:extLst>
              </a:tr>
              <a:tr h="564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 3.1 Transnational Permanent Advisory Board on Sustainable and Intermodal Mobility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28/02/26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299585"/>
                  </a:ext>
                </a:extLst>
              </a:tr>
              <a:tr h="4993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D.3.1.1 Transnational Permanent Advisory Board on Sustainable and Intermodal Mobility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01/09/24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28/02/25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Period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179343"/>
                  </a:ext>
                </a:extLst>
              </a:tr>
              <a:tr h="41537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D.3.1.2 Meeting Reports on the three meetings of the board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28/02/26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err="1">
                          <a:effectLst/>
                        </a:rPr>
                        <a:t>Period</a:t>
                      </a:r>
                      <a:r>
                        <a:rPr lang="it-IT" sz="1600" u="none" strike="noStrike" dirty="0">
                          <a:effectLst/>
                        </a:rPr>
                        <a:t> 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59607"/>
                  </a:ext>
                </a:extLst>
              </a:tr>
              <a:tr h="44350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D.3.1.3 Guidelines for involving citizens in sustainable transport initiatives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31/08/26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err="1">
                          <a:effectLst/>
                        </a:rPr>
                        <a:t>Period</a:t>
                      </a:r>
                      <a:r>
                        <a:rPr lang="it-IT" sz="1600" u="none" strike="noStrike" dirty="0">
                          <a:effectLst/>
                        </a:rPr>
                        <a:t> 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853896"/>
                  </a:ext>
                </a:extLst>
              </a:tr>
              <a:tr h="4993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D.3.1.4 </a:t>
                      </a:r>
                      <a:r>
                        <a:rPr lang="it-IT" sz="1600" u="none" strike="noStrike" dirty="0" err="1">
                          <a:effectLst/>
                        </a:rPr>
                        <a:t>Final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recommend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dations</a:t>
                      </a:r>
                      <a:r>
                        <a:rPr lang="it-IT" sz="1600" u="none" strike="noStrike" dirty="0">
                          <a:effectLst/>
                        </a:rPr>
                        <a:t> for the </a:t>
                      </a:r>
                      <a:r>
                        <a:rPr lang="it-IT" sz="1600" u="none" strike="noStrike" dirty="0" err="1">
                          <a:effectLst/>
                        </a:rPr>
                        <a:t>Transnational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Permanent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Advisory</a:t>
                      </a:r>
                      <a:r>
                        <a:rPr lang="it-IT" sz="1600" u="none" strike="noStrike" dirty="0">
                          <a:effectLst/>
                        </a:rPr>
                        <a:t> Board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01/09/24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31/08/26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err="1">
                          <a:effectLst/>
                        </a:rPr>
                        <a:t>Period</a:t>
                      </a:r>
                      <a:r>
                        <a:rPr lang="it-IT" sz="1600" u="none" strike="noStrike" dirty="0">
                          <a:effectLst/>
                        </a:rPr>
                        <a:t> 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2" marR="1902" marT="1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3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02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72157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12540" y="344538"/>
            <a:ext cx="6771146" cy="1179579"/>
          </a:xfrm>
          <a:custGeom>
            <a:avLst/>
            <a:gdLst/>
            <a:ahLst/>
            <a:cxnLst/>
            <a:rect l="l" t="t" r="r" b="b"/>
            <a:pathLst>
              <a:path w="6771146" h="1179579">
                <a:moveTo>
                  <a:pt x="0" y="0"/>
                </a:moveTo>
                <a:lnTo>
                  <a:pt x="6771146" y="0"/>
                </a:lnTo>
                <a:lnTo>
                  <a:pt x="6771146" y="1179579"/>
                </a:lnTo>
                <a:lnTo>
                  <a:pt x="0" y="117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6002" y="2897982"/>
            <a:ext cx="12895002" cy="1502002"/>
            <a:chOff x="0" y="0"/>
            <a:chExt cx="17193336" cy="20026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193337" cy="2002670"/>
            </a:xfrm>
            <a:custGeom>
              <a:avLst/>
              <a:gdLst/>
              <a:ahLst/>
              <a:cxnLst/>
              <a:rect l="l" t="t" r="r" b="b"/>
              <a:pathLst>
                <a:path w="17193337" h="2002670">
                  <a:moveTo>
                    <a:pt x="0" y="0"/>
                  </a:moveTo>
                  <a:lnTo>
                    <a:pt x="17193337" y="0"/>
                  </a:lnTo>
                  <a:lnTo>
                    <a:pt x="17193337" y="2002670"/>
                  </a:lnTo>
                  <a:lnTo>
                    <a:pt x="0" y="20026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7193336" cy="202172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7920"/>
                </a:lnSpc>
              </a:pPr>
              <a:r>
                <a:rPr lang="en-US" sz="6600">
                  <a:solidFill>
                    <a:srgbClr val="0E419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Thank you!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5859638" y="1284267"/>
            <a:ext cx="8137284" cy="4715144"/>
          </a:xfrm>
          <a:custGeom>
            <a:avLst/>
            <a:gdLst/>
            <a:ahLst/>
            <a:cxnLst/>
            <a:rect l="l" t="t" r="r" b="b"/>
            <a:pathLst>
              <a:path w="8745888" h="5214785">
                <a:moveTo>
                  <a:pt x="0" y="0"/>
                </a:moveTo>
                <a:lnTo>
                  <a:pt x="8745888" y="0"/>
                </a:lnTo>
                <a:lnTo>
                  <a:pt x="8745888" y="5214784"/>
                </a:lnTo>
                <a:lnTo>
                  <a:pt x="0" y="5214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079" b="-6079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841044" y="6423683"/>
            <a:ext cx="14581184" cy="4026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764A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28/02/2025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764A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by Giuseppe Pugliese </a:t>
            </a:r>
          </a:p>
          <a:p>
            <a:pPr algn="l">
              <a:lnSpc>
                <a:spcPct val="150000"/>
              </a:lnSpc>
            </a:pPr>
            <a:endParaRPr lang="en-US" sz="3200" b="1" dirty="0">
              <a:solidFill>
                <a:srgbClr val="5764A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5764A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Lead Partner Municipality of FASANO</a:t>
            </a:r>
          </a:p>
          <a:p>
            <a:pPr algn="l">
              <a:lnSpc>
                <a:spcPts val="7279"/>
              </a:lnSpc>
            </a:pPr>
            <a:endParaRPr lang="en-US" sz="5199" b="1" dirty="0">
              <a:solidFill>
                <a:srgbClr val="5764A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3074" name="Picture 2" descr="logo colore">
            <a:extLst>
              <a:ext uri="{FF2B5EF4-FFF2-40B4-BE49-F238E27FC236}">
                <a16:creationId xmlns:a16="http://schemas.microsoft.com/office/drawing/2014/main" id="{49B39B78-A40D-4514-AF35-8FF4ABA8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548" y="7049202"/>
            <a:ext cx="2221217" cy="27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1252</Words>
  <Application>Microsoft Office PowerPoint</Application>
  <PresentationFormat>Personalizzato</PresentationFormat>
  <Paragraphs>243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Open Sans Bold</vt:lpstr>
      <vt:lpstr>Calibri</vt:lpstr>
      <vt:lpstr>Arial</vt:lpstr>
      <vt:lpstr>Open Sans</vt:lpstr>
      <vt:lpstr>Trebuchet MS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1.2. Analysis of Context and Good Practices in the Adriatic-Ionian areas</dc:title>
  <cp:lastModifiedBy>Giuseppe Pugliese</cp:lastModifiedBy>
  <cp:revision>64</cp:revision>
  <dcterms:created xsi:type="dcterms:W3CDTF">2006-08-16T00:00:00Z</dcterms:created>
  <dcterms:modified xsi:type="dcterms:W3CDTF">2025-02-20T15:36:48Z</dcterms:modified>
  <dc:identifier>DAGfcbJ2500</dc:identifier>
</cp:coreProperties>
</file>